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70" r:id="rId2"/>
    <p:sldId id="371" r:id="rId3"/>
    <p:sldId id="359" r:id="rId4"/>
    <p:sldId id="377" r:id="rId5"/>
    <p:sldId id="378" r:id="rId6"/>
    <p:sldId id="379" r:id="rId7"/>
    <p:sldId id="381" r:id="rId8"/>
    <p:sldId id="382" r:id="rId9"/>
    <p:sldId id="383" r:id="rId10"/>
    <p:sldId id="372" r:id="rId11"/>
    <p:sldId id="384" r:id="rId12"/>
    <p:sldId id="386" r:id="rId13"/>
    <p:sldId id="387" r:id="rId14"/>
    <p:sldId id="388" r:id="rId15"/>
    <p:sldId id="390" r:id="rId16"/>
    <p:sldId id="391" r:id="rId17"/>
    <p:sldId id="395" r:id="rId18"/>
    <p:sldId id="396" r:id="rId19"/>
    <p:sldId id="397" r:id="rId20"/>
    <p:sldId id="392" r:id="rId21"/>
    <p:sldId id="394" r:id="rId22"/>
    <p:sldId id="398" r:id="rId23"/>
    <p:sldId id="393" r:id="rId24"/>
    <p:sldId id="376" r:id="rId25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8" autoAdjust="0"/>
    <p:restoredTop sz="94660"/>
  </p:normalViewPr>
  <p:slideViewPr>
    <p:cSldViewPr snapToGrid="0">
      <p:cViewPr>
        <p:scale>
          <a:sx n="101" d="100"/>
          <a:sy n="101" d="100"/>
        </p:scale>
        <p:origin x="3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Ejecuci</a:t>
            </a:r>
            <a:r>
              <a:rPr lang="x-none" b="1"/>
              <a:t>ó</a:t>
            </a:r>
            <a:r>
              <a:rPr lang="en-US" b="1"/>
              <a:t>n</a:t>
            </a:r>
            <a:r>
              <a:rPr lang="x-none" b="1"/>
              <a:t> de Inversión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78674966340858"/>
          <c:y val="0.156193691677261"/>
          <c:w val="0.942132503365914"/>
          <c:h val="0.418480304480261"/>
        </c:manualLayout>
      </c:layout>
      <c:bar3DChart>
        <c:barDir val="col"/>
        <c:grouping val="clustere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Porcentaje de Ejecución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0994311546253624"/>
                  <c:y val="-0.0168448305933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32574872833817"/>
                  <c:y val="-0.0168448305933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82290450146497"/>
                  <c:y val="-0.0252672458900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98862309250725"/>
                  <c:y val="-0.0421120764834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Hoja1!$B$2:$B$5</c:f>
              <c:strCache>
                <c:ptCount val="4"/>
                <c:pt idx="0">
                  <c:v>Fortalecimiento al Sistema Integrado de Gestión y de la Capacidad Institucional</c:v>
                </c:pt>
                <c:pt idx="1">
                  <c:v>Fortalecimiento del Control Social a la Gestión Pública</c:v>
                </c:pt>
                <c:pt idx="2">
                  <c:v>Fortalecimiento al Mejoramiento de la Infraestrura Física de la Contraloría de Bogotá D.C.</c:v>
                </c:pt>
                <c:pt idx="3">
                  <c:v>Fortalecimiento de la Infraestructura de Tecnologías de la Información y las Comunicaciones de la Contraloría de Bogotá D.C.</c:v>
                </c:pt>
              </c:strCache>
            </c:strRef>
          </c:cat>
          <c:val>
            <c:numRef>
              <c:f>Hoja1!$F$2:$F$5</c:f>
              <c:numCache>
                <c:formatCode>0.00</c:formatCode>
                <c:ptCount val="4"/>
                <c:pt idx="0">
                  <c:v>99.71009928429918</c:v>
                </c:pt>
                <c:pt idx="1">
                  <c:v>99.83573519326046</c:v>
                </c:pt>
                <c:pt idx="2">
                  <c:v>90.9090909090909</c:v>
                </c:pt>
                <c:pt idx="3">
                  <c:v>99.63347980824905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67870800"/>
        <c:axId val="-166775475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VALOR  ($)
PRESUPUESTO 
VIGENCIA 2018
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_tradn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Hoja1!$B$2:$B$5</c15:sqref>
                        </c15:formulaRef>
                      </c:ext>
                    </c:extLst>
                    <c:strCache>
                      <c:ptCount val="4"/>
                      <c:pt idx="0">
                        <c:v>Fortalecimiento al Sistema Integrado de Gestión y de la Capacidad Institucional</c:v>
                      </c:pt>
                      <c:pt idx="1">
                        <c:v>Fortalecimiento del Control Social a la Gestión Pública</c:v>
                      </c:pt>
                      <c:pt idx="2">
                        <c:v>Fortalecimiento al Mejoramiento de la Infraestrura Física de la Contraloría de Bogotá D.C.</c:v>
                      </c:pt>
                      <c:pt idx="3">
                        <c:v>Fortalecimiento de la Infraestructura de Tecnologías de la Información y las Comunicaciones de la Contraloría de Bogotá D.C.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9.345385E9</c:v>
                      </c:pt>
                      <c:pt idx="1">
                        <c:v>2.191932083E9</c:v>
                      </c:pt>
                      <c:pt idx="2">
                        <c:v>8.8E8</c:v>
                      </c:pt>
                      <c:pt idx="3">
                        <c:v>3.274582757E9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VALOR ($)
PRESUPUESTADO POR LAS DEPENDENCIAS SOLICITANTES 
(PAA)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_tradn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Hoja1!$B$2:$B$5</c15:sqref>
                        </c15:formulaRef>
                      </c:ext>
                    </c:extLst>
                    <c:strCache>
                      <c:ptCount val="4"/>
                      <c:pt idx="0">
                        <c:v>Fortalecimiento al Sistema Integrado de Gestión y de la Capacidad Institucional</c:v>
                      </c:pt>
                      <c:pt idx="1">
                        <c:v>Fortalecimiento del Control Social a la Gestión Pública</c:v>
                      </c:pt>
                      <c:pt idx="2">
                        <c:v>Fortalecimiento al Mejoramiento de la Infraestrura Física de la Contraloría de Bogotá D.C.</c:v>
                      </c:pt>
                      <c:pt idx="3">
                        <c:v>Fortalecimiento de la Infraestructura de Tecnologías de la Información y las Comunicaciones de la Contraloría de Bogotá D.C.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Hoja1!$D$2:$D$5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9.345385E9</c:v>
                      </c:pt>
                      <c:pt idx="1">
                        <c:v>2.191932083E9</c:v>
                      </c:pt>
                      <c:pt idx="2">
                        <c:v>8.8E8</c:v>
                      </c:pt>
                      <c:pt idx="3">
                        <c:v>3.274582757E9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VALOR 
CONTRATADO - PAA
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_tradn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Hoja1!$B$2:$B$5</c15:sqref>
                        </c15:formulaRef>
                      </c:ext>
                    </c:extLst>
                    <c:strCache>
                      <c:ptCount val="4"/>
                      <c:pt idx="0">
                        <c:v>Fortalecimiento al Sistema Integrado de Gestión y de la Capacidad Institucional</c:v>
                      </c:pt>
                      <c:pt idx="1">
                        <c:v>Fortalecimiento del Control Social a la Gestión Pública</c:v>
                      </c:pt>
                      <c:pt idx="2">
                        <c:v>Fortalecimiento al Mejoramiento de la Infraestrura Física de la Contraloría de Bogotá D.C.</c:v>
                      </c:pt>
                      <c:pt idx="3">
                        <c:v>Fortalecimiento de la Infraestructura de Tecnologías de la Información y las Comunicaciones de la Contraloría de Bogotá D.C.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Hoja1!$E$2:$E$5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9.318292662E9</c:v>
                      </c:pt>
                      <c:pt idx="1">
                        <c:v>2.18833151E9</c:v>
                      </c:pt>
                      <c:pt idx="2">
                        <c:v>8.0E8</c:v>
                      </c:pt>
                      <c:pt idx="3">
                        <c:v>3.26258075E9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-16678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667754752"/>
        <c:crosses val="autoZero"/>
        <c:auto val="1"/>
        <c:lblAlgn val="ctr"/>
        <c:lblOffset val="100"/>
        <c:noMultiLvlLbl val="0"/>
      </c:catAx>
      <c:valAx>
        <c:axId val="-166775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66787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</a:t>
            </a:r>
            <a:r>
              <a:rPr lang="x-non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Inversión 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_trad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Hoja1!$D$9</c:f>
              <c:strCache>
                <c:ptCount val="1"/>
                <c:pt idx="0">
                  <c:v>Porcentaje Ejecucion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52826764572065"/>
                  <c:y val="-0.0588401540036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80613449039713"/>
                  <c:y val="-0.0313814154686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94506791273537"/>
                  <c:y val="-0.0431494462693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08400133507361"/>
                  <c:y val="-0.0470721232029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Hoja1!$C$10:$C$13</c:f>
              <c:strCache>
                <c:ptCount val="4"/>
                <c:pt idx="0">
                  <c:v>Fortalecimiento al Sistema Integrado de Gestión y de la Capacidad Institucional</c:v>
                </c:pt>
                <c:pt idx="1">
                  <c:v>Fortalecimiento del Control Social a la Gestión Pública</c:v>
                </c:pt>
                <c:pt idx="2">
                  <c:v>Fortalecimiento al Mejoramiento de la Infraestrura Física de la Contraloría de Bogotá D.C.</c:v>
                </c:pt>
                <c:pt idx="3">
                  <c:v>Fortalecimiento de la Infraestructura de Tecnologías de la Información y las Comunicaciones de la Contraloría de Bogotá D.C.</c:v>
                </c:pt>
              </c:strCache>
            </c:strRef>
          </c:cat>
          <c:val>
            <c:numRef>
              <c:f>Hoja1!$D$10:$D$13</c:f>
              <c:numCache>
                <c:formatCode>0.00</c:formatCode>
                <c:ptCount val="4"/>
                <c:pt idx="0">
                  <c:v>92.31093291287561</c:v>
                </c:pt>
                <c:pt idx="1">
                  <c:v>93.3608522597132</c:v>
                </c:pt>
                <c:pt idx="2">
                  <c:v>53.45322251506021</c:v>
                </c:pt>
                <c:pt idx="3">
                  <c:v>14.8811456420329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11040992"/>
        <c:axId val="-1688059712"/>
        <c:axId val="0"/>
      </c:bar3DChart>
      <c:catAx>
        <c:axId val="-17110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_tradnl"/>
          </a:p>
        </c:txPr>
        <c:crossAx val="-1688059712"/>
        <c:crosses val="autoZero"/>
        <c:auto val="1"/>
        <c:lblAlgn val="ctr"/>
        <c:lblOffset val="100"/>
        <c:noMultiLvlLbl val="0"/>
      </c:catAx>
      <c:valAx>
        <c:axId val="-168805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71104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D4847-4F42-4AD9-8126-2C3BEA97660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9F3A04E-7E2F-4D91-BFCB-219926B90553}">
      <dgm:prSet phldrT="[Texto]" custT="1"/>
      <dgm:spPr/>
      <dgm:t>
        <a:bodyPr/>
        <a:lstStyle/>
        <a:p>
          <a:pPr marL="719138" indent="-719138" algn="just">
            <a:buNone/>
          </a:pPr>
          <a:r>
            <a:rPr lang="es-CO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SIVICOF –</a:t>
          </a:r>
        </a:p>
        <a:p>
          <a:pPr marL="95250" indent="-9525" algn="just">
            <a:buNone/>
          </a:pPr>
          <a:r>
            <a:rPr lang="es-CO" sz="10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SISTEMA DE </a:t>
          </a:r>
          <a:r>
            <a:rPr lang="es-CO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RENDICIÓN DE CUENTAS SUJETOS DE CONTROL Y VIGILANCIA.</a:t>
          </a:r>
          <a:endParaRPr lang="es-CO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5EC27-F3AD-4D35-9B2A-F46C614604B2}" type="parTrans" cxnId="{4B1FE4A6-369B-4FF1-8A12-F756944390F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09526E9-B81A-4E21-A886-DF9F8D9FF7CE}" type="sibTrans" cxnId="{4B1FE4A6-369B-4FF1-8A12-F756944390F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E7148A1-A429-421E-90B3-82D6FD9411E5}">
      <dgm:prSet phldrT="[Texto]" custT="1"/>
      <dgm:spPr/>
      <dgm:t>
        <a:bodyPr/>
        <a:lstStyle/>
        <a:p>
          <a:r>
            <a: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SOFTWARE DE SEGURIDAD</a:t>
          </a:r>
        </a:p>
        <a:p>
          <a:r>
            <a: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EQUIPOS SEGURIDAD PERIMETRAL</a:t>
          </a:r>
        </a:p>
      </dgm:t>
    </dgm:pt>
    <dgm:pt modelId="{A5DFC1A6-591C-464F-920E-D72784621D1B}" type="parTrans" cxnId="{AB723C37-D949-4002-9C97-124850D348E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2F5DE4C-A5EE-4233-AF6C-CDA73F043C70}" type="sibTrans" cxnId="{AB723C37-D949-4002-9C97-124850D348E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CA5668B-EA65-4399-930B-1C7A339BF172}">
      <dgm:prSet custT="1"/>
      <dgm:spPr/>
      <dgm:t>
        <a:bodyPr/>
        <a:lstStyle/>
        <a:p>
          <a:r>
            <a:rPr lang="es-CO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APLICATIVOS DE APOYO A LA GESTIÓN</a:t>
          </a:r>
          <a:r>
            <a:rPr lang="es-CO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NÓMINA, CONTABILIDAD, INVENTARIOS, CAPACITACIÓN, GESTIÓN CONTRACTUAL, CONTROL CIUDADANO, GESTIÓN DOCUMENTAL.</a:t>
          </a:r>
        </a:p>
      </dgm:t>
    </dgm:pt>
    <dgm:pt modelId="{062CF1AB-0D68-40CB-9F01-C772B58AAC04}" type="parTrans" cxnId="{233A9739-B30C-41AA-A97A-29122A75975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6646619-FE7B-4171-BD85-E570470B8AF4}" type="sibTrans" cxnId="{233A9739-B30C-41AA-A97A-29122A75975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1D4A28F-E104-4AD2-AFFE-820E6693F4FB}">
      <dgm:prSet custT="1"/>
      <dgm:spPr/>
      <dgm:t>
        <a:bodyPr/>
        <a:lstStyle/>
        <a:p>
          <a:r>
            <a: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CORREO INSTITUCIONAL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C72AB-53A1-4040-A5D7-F96F1BCF6658}" type="parTrans" cxnId="{35A1FC9D-2AE7-437C-9DF6-734EC46617F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C15EA6D-2F86-420D-9263-86DA89E9BBD3}" type="sibTrans" cxnId="{35A1FC9D-2AE7-437C-9DF6-734EC46617F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DEE606D-4991-47AB-A476-48B48243C077}">
      <dgm:prSet custT="1"/>
      <dgm:spPr/>
      <dgm:t>
        <a:bodyPr/>
        <a:lstStyle/>
        <a:p>
          <a:r>
            <a:rPr lang="es-CO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PÁGINA WEB, INTRANET </a:t>
          </a:r>
        </a:p>
      </dgm:t>
    </dgm:pt>
    <dgm:pt modelId="{F90E3942-72D8-4483-8EE8-4A0855F2FF0D}" type="parTrans" cxnId="{67C6B0A2-E490-455B-8DD4-1564B6F3778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7779CA1-8062-4D35-8093-61DC5C67F632}" type="sibTrans" cxnId="{67C6B0A2-E490-455B-8DD4-1564B6F3778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E611678-FC41-404D-B9EF-597546CF9083}">
      <dgm:prSet custT="1"/>
      <dgm:spPr/>
      <dgm:t>
        <a:bodyPr/>
        <a:lstStyle/>
        <a:p>
          <a:r>
            <a:rPr lang="es-CO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TRAZABILIDAD -</a:t>
          </a:r>
          <a:r>
            <a:rPr lang="es-CO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 AUDITOR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13077-F286-4A3A-8F07-9F7898314012}" type="parTrans" cxnId="{11EC80E4-B04B-4D9F-88E4-DB6F1905F46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72AD9E2-9C03-4D65-A4E9-A4B752EA3872}" type="sibTrans" cxnId="{11EC80E4-B04B-4D9F-88E4-DB6F1905F46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2438FF5-A457-4B2A-A7ED-0758E6C735B6}">
      <dgm:prSet custT="1"/>
      <dgm:spPr/>
      <dgm:t>
        <a:bodyPr/>
        <a:lstStyle/>
        <a:p>
          <a:pPr algn="l"/>
          <a:r>
            <a:rPr lang="es-CO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INFRAESTRUCTURA HARDWARE</a:t>
          </a:r>
          <a:r>
            <a:rPr lang="es-CO" sz="700" kern="1200" dirty="0"/>
            <a:t> (ADQUISICIÓN, SOPORTE Y MANTEMIENTO).</a:t>
          </a:r>
        </a:p>
        <a:p>
          <a:pPr algn="ctr">
            <a:buFont typeface="Wingdings 3" panose="05040102010807070707" pitchFamily="18" charset="2"/>
            <a:buChar char=""/>
          </a:pPr>
          <a:r>
            <a:rPr lang="es-CO" sz="1000" kern="1200" dirty="0"/>
            <a:t>SERVIDORES, COMPUTADORES, ESCANERS E IMPRESORAS Y REDES.</a:t>
          </a:r>
        </a:p>
      </dgm:t>
    </dgm:pt>
    <dgm:pt modelId="{869AD359-CC0F-4DD6-9B8D-936967BCE9D7}" type="parTrans" cxnId="{061D6FEB-5EE7-4EF5-A923-CBA21EBFA425}">
      <dgm:prSet/>
      <dgm:spPr/>
      <dgm:t>
        <a:bodyPr/>
        <a:lstStyle/>
        <a:p>
          <a:endParaRPr lang="es-CO"/>
        </a:p>
      </dgm:t>
    </dgm:pt>
    <dgm:pt modelId="{E38DDDA2-AD34-49AB-AC13-63ACB2C7F78D}" type="sibTrans" cxnId="{061D6FEB-5EE7-4EF5-A923-CBA21EBFA425}">
      <dgm:prSet/>
      <dgm:spPr/>
      <dgm:t>
        <a:bodyPr/>
        <a:lstStyle/>
        <a:p>
          <a:endParaRPr lang="es-CO"/>
        </a:p>
      </dgm:t>
    </dgm:pt>
    <dgm:pt modelId="{D0F1D605-4A48-4965-A31F-85C1F33584FD}">
      <dgm:prSet custT="1"/>
      <dgm:spPr/>
      <dgm:t>
        <a:bodyPr/>
        <a:lstStyle/>
        <a:p>
          <a:r>
            <a:rPr lang="es-CO" sz="16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CAPACITACIÓN VIRTUAL </a:t>
          </a:r>
        </a:p>
      </dgm:t>
    </dgm:pt>
    <dgm:pt modelId="{F4E73E9F-373E-4425-B9BD-BB02F1E5881A}" type="sibTrans" cxnId="{74D41D95-B4C3-429A-A124-25006862F43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3888542-9FDF-4B8C-BF28-29879642365C}" type="parTrans" cxnId="{74D41D95-B4C3-429A-A124-25006862F43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AD8F84D-6E21-4275-941F-D08697F79003}" type="pres">
      <dgm:prSet presAssocID="{772D4847-4F42-4AD9-8126-2C3BEA9766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0C04500-0E3B-449B-AF54-2386D1CC46E3}" type="pres">
      <dgm:prSet presAssocID="{E9F3A04E-7E2F-4D91-BFCB-219926B90553}" presName="composite" presStyleCnt="0"/>
      <dgm:spPr/>
    </dgm:pt>
    <dgm:pt modelId="{4958AAFE-A71A-4CEF-B2EF-FE0320BF9D05}" type="pres">
      <dgm:prSet presAssocID="{E9F3A04E-7E2F-4D91-BFCB-219926B90553}" presName="rect1" presStyleLbl="trAlignAcc1" presStyleIdx="0" presStyleCnt="8" custScaleY="121758" custLinFactNeighborX="-1096" custLinFactNeighborY="246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280965-79D3-43FE-9386-5AD65FE6536E}" type="pres">
      <dgm:prSet presAssocID="{E9F3A04E-7E2F-4D91-BFCB-219926B90553}" presName="rect2" presStyleLbl="fgImgPlace1" presStyleIdx="0" presStyleCnt="8" custLinFactNeighborX="-6885" custLinFactNeighborY="17353"/>
      <dgm:spPr/>
    </dgm:pt>
    <dgm:pt modelId="{AD076677-8685-4D89-B5FF-4F34F80AA0DF}" type="pres">
      <dgm:prSet presAssocID="{A09526E9-B81A-4E21-A886-DF9F8D9FF7CE}" presName="sibTrans" presStyleCnt="0"/>
      <dgm:spPr/>
    </dgm:pt>
    <dgm:pt modelId="{A8750203-F1D3-425F-B2F2-7C8C83FA198F}" type="pres">
      <dgm:prSet presAssocID="{DE611678-FC41-404D-B9EF-597546CF9083}" presName="composite" presStyleCnt="0"/>
      <dgm:spPr/>
    </dgm:pt>
    <dgm:pt modelId="{E26182C7-179A-47DE-83E3-38EF89EE8CEE}" type="pres">
      <dgm:prSet presAssocID="{DE611678-FC41-404D-B9EF-597546CF9083}" presName="rect1" presStyleLbl="trAlignAcc1" presStyleIdx="1" presStyleCnt="8" custLinFactNeighborX="-2062" custLinFactNeighborY="174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0ADB11-48D2-4148-9C17-9710BE97DD7D}" type="pres">
      <dgm:prSet presAssocID="{DE611678-FC41-404D-B9EF-597546CF9083}" presName="rect2" presStyleLbl="fgImgPlace1" presStyleIdx="1" presStyleCnt="8" custLinFactNeighborX="-502" custLinFactNeighborY="25642"/>
      <dgm:spPr/>
    </dgm:pt>
    <dgm:pt modelId="{58B801FC-A203-414B-A244-681392923C56}" type="pres">
      <dgm:prSet presAssocID="{E72AD9E2-9C03-4D65-A4E9-A4B752EA3872}" presName="sibTrans" presStyleCnt="0"/>
      <dgm:spPr/>
    </dgm:pt>
    <dgm:pt modelId="{D4D3731C-8AF3-48AD-8855-155679228D83}" type="pres">
      <dgm:prSet presAssocID="{D0F1D605-4A48-4965-A31F-85C1F33584FD}" presName="composite" presStyleCnt="0"/>
      <dgm:spPr/>
    </dgm:pt>
    <dgm:pt modelId="{71DBA960-A4BD-496B-8779-9945B08AE592}" type="pres">
      <dgm:prSet presAssocID="{D0F1D605-4A48-4965-A31F-85C1F33584FD}" presName="rect1" presStyleLbl="trAlignAcc1" presStyleIdx="2" presStyleCnt="8" custLinFactNeighborX="-2248" custLinFactNeighborY="206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551D01-9DFC-40B1-885E-66E153537080}" type="pres">
      <dgm:prSet presAssocID="{D0F1D605-4A48-4965-A31F-85C1F33584FD}" presName="rect2" presStyleLbl="fgImgPlace1" presStyleIdx="2" presStyleCnt="8" custLinFactNeighborX="-9581" custLinFactNeighborY="25642"/>
      <dgm:spPr/>
    </dgm:pt>
    <dgm:pt modelId="{3BC06391-6D6A-4ED4-BBA9-DC3B9E60AA2E}" type="pres">
      <dgm:prSet presAssocID="{F4E73E9F-373E-4425-B9BD-BB02F1E5881A}" presName="sibTrans" presStyleCnt="0"/>
      <dgm:spPr/>
    </dgm:pt>
    <dgm:pt modelId="{8DCAEBD6-98EC-4BF9-85A2-58AA52E6527B}" type="pres">
      <dgm:prSet presAssocID="{9CA5668B-EA65-4399-930B-1C7A339BF172}" presName="composite" presStyleCnt="0"/>
      <dgm:spPr/>
    </dgm:pt>
    <dgm:pt modelId="{DAF59374-67B5-4ECF-9666-6DC3FF8B760F}" type="pres">
      <dgm:prSet presAssocID="{9CA5668B-EA65-4399-930B-1C7A339BF172}" presName="rect1" presStyleLbl="trAlignAcc1" presStyleIdx="3" presStyleCnt="8" custScaleY="196652" custLinFactNeighborX="-1096" custLinFactNeighborY="24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B68451-4172-461A-98FF-4F726671BED7}" type="pres">
      <dgm:prSet presAssocID="{9CA5668B-EA65-4399-930B-1C7A339BF172}" presName="rect2" presStyleLbl="fgImgPlace1" presStyleIdx="3" presStyleCnt="8" custLinFactNeighborX="-2295" custLinFactNeighborY="33850"/>
      <dgm:spPr/>
    </dgm:pt>
    <dgm:pt modelId="{A229CB4D-99BB-45E5-955E-E666C2AD2F81}" type="pres">
      <dgm:prSet presAssocID="{F6646619-FE7B-4171-BD85-E570470B8AF4}" presName="sibTrans" presStyleCnt="0"/>
      <dgm:spPr/>
    </dgm:pt>
    <dgm:pt modelId="{2407DFA9-958D-486D-9A6A-D37A0F90A94A}" type="pres">
      <dgm:prSet presAssocID="{0DEE606D-4991-47AB-A476-48B48243C077}" presName="composite" presStyleCnt="0"/>
      <dgm:spPr/>
    </dgm:pt>
    <dgm:pt modelId="{2D4F8EA9-275D-4B83-AEA4-9CD569852BFB}" type="pres">
      <dgm:prSet presAssocID="{0DEE606D-4991-47AB-A476-48B48243C077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190F7A-706C-47DD-B731-A9C8F40432BC}" type="pres">
      <dgm:prSet presAssocID="{0DEE606D-4991-47AB-A476-48B48243C077}" presName="rect2" presStyleLbl="fgImgPlace1" presStyleIdx="4" presStyleCnt="8"/>
      <dgm:spPr/>
    </dgm:pt>
    <dgm:pt modelId="{F035A8B1-351D-442D-9305-70C9741DD110}" type="pres">
      <dgm:prSet presAssocID="{C7779CA1-8062-4D35-8093-61DC5C67F632}" presName="sibTrans" presStyleCnt="0"/>
      <dgm:spPr/>
    </dgm:pt>
    <dgm:pt modelId="{0F2D7F52-8911-479F-90E6-2F1A76085E3F}" type="pres">
      <dgm:prSet presAssocID="{81D4A28F-E104-4AD2-AFFE-820E6693F4FB}" presName="composite" presStyleCnt="0"/>
      <dgm:spPr/>
    </dgm:pt>
    <dgm:pt modelId="{B421317F-811C-40B0-8D28-18C3F2F6EF94}" type="pres">
      <dgm:prSet presAssocID="{81D4A28F-E104-4AD2-AFFE-820E6693F4FB}" presName="rect1" presStyleLbl="trAlignAcc1" presStyleIdx="5" presStyleCnt="8" custScaleX="86619" custLinFactNeighborX="-4785" custLinFactNeighborY="-10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155F05-C143-4344-BEB5-38D80E796937}" type="pres">
      <dgm:prSet presAssocID="{81D4A28F-E104-4AD2-AFFE-820E6693F4FB}" presName="rect2" presStyleLbl="fgImgPlace1" presStyleIdx="5" presStyleCnt="8" custLinFactNeighborX="4679" custLinFactNeighborY="22166"/>
      <dgm:spPr/>
    </dgm:pt>
    <dgm:pt modelId="{C4FFA915-0B5A-4FD3-8055-B76D2210600C}" type="pres">
      <dgm:prSet presAssocID="{DC15EA6D-2F86-420D-9263-86DA89E9BBD3}" presName="sibTrans" presStyleCnt="0"/>
      <dgm:spPr/>
    </dgm:pt>
    <dgm:pt modelId="{3F2C9419-D24A-4FB5-8A72-2DE68A5F5FB1}" type="pres">
      <dgm:prSet presAssocID="{02438FF5-A457-4B2A-A7ED-0758E6C735B6}" presName="composite" presStyleCnt="0"/>
      <dgm:spPr/>
    </dgm:pt>
    <dgm:pt modelId="{9FC98B8D-B318-496E-B6C2-47A7D5426E32}" type="pres">
      <dgm:prSet presAssocID="{02438FF5-A457-4B2A-A7ED-0758E6C735B6}" presName="rect1" presStyleLbl="trAlignAcc1" presStyleIdx="6" presStyleCnt="8" custScaleX="141288" custScaleY="107934" custLinFactNeighborX="22019" custLinFactNeighborY="104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2CCE94-C6EE-459B-B6C4-B9837DA2C526}" type="pres">
      <dgm:prSet presAssocID="{02438FF5-A457-4B2A-A7ED-0758E6C735B6}" presName="rect2" presStyleLbl="fgImgPlace1" presStyleIdx="6" presStyleCnt="8" custLinFactNeighborX="-17930" custLinFactNeighborY="23258"/>
      <dgm:spPr/>
    </dgm:pt>
    <dgm:pt modelId="{61B5BBD7-F0BA-4E64-886C-CB5D676AB618}" type="pres">
      <dgm:prSet presAssocID="{E38DDDA2-AD34-49AB-AC13-63ACB2C7F78D}" presName="sibTrans" presStyleCnt="0"/>
      <dgm:spPr/>
    </dgm:pt>
    <dgm:pt modelId="{DF69EAD8-67F5-4BA3-B7FB-E86F6BD30F40}" type="pres">
      <dgm:prSet presAssocID="{BE7148A1-A429-421E-90B3-82D6FD9411E5}" presName="composite" presStyleCnt="0"/>
      <dgm:spPr/>
    </dgm:pt>
    <dgm:pt modelId="{15D4121B-1A94-4B96-9716-0E74648A95F8}" type="pres">
      <dgm:prSet presAssocID="{BE7148A1-A429-421E-90B3-82D6FD9411E5}" presName="rect1" presStyleLbl="trAlignAcc1" presStyleIdx="7" presStyleCnt="8" custScaleY="153018" custLinFactNeighborX="39901" custLinFactNeighborY="-62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86172C-DE61-4829-9358-62C98C96B9E9}" type="pres">
      <dgm:prSet presAssocID="{BE7148A1-A429-421E-90B3-82D6FD9411E5}" presName="rect2" presStyleLbl="fgImgPlace1" presStyleIdx="7" presStyleCnt="8" custLinFactX="31022" custLinFactNeighborX="100000" custLinFactNeighborY="1584"/>
      <dgm:spPr/>
    </dgm:pt>
  </dgm:ptLst>
  <dgm:cxnLst>
    <dgm:cxn modelId="{74D41D95-B4C3-429A-A124-25006862F431}" srcId="{772D4847-4F42-4AD9-8126-2C3BEA976604}" destId="{D0F1D605-4A48-4965-A31F-85C1F33584FD}" srcOrd="2" destOrd="0" parTransId="{53888542-9FDF-4B8C-BF28-29879642365C}" sibTransId="{F4E73E9F-373E-4425-B9BD-BB02F1E5881A}"/>
    <dgm:cxn modelId="{11EC80E4-B04B-4D9F-88E4-DB6F1905F467}" srcId="{772D4847-4F42-4AD9-8126-2C3BEA976604}" destId="{DE611678-FC41-404D-B9EF-597546CF9083}" srcOrd="1" destOrd="0" parTransId="{B5613077-F286-4A3A-8F07-9F7898314012}" sibTransId="{E72AD9E2-9C03-4D65-A4E9-A4B752EA3872}"/>
    <dgm:cxn modelId="{061D6FEB-5EE7-4EF5-A923-CBA21EBFA425}" srcId="{772D4847-4F42-4AD9-8126-2C3BEA976604}" destId="{02438FF5-A457-4B2A-A7ED-0758E6C735B6}" srcOrd="6" destOrd="0" parTransId="{869AD359-CC0F-4DD6-9B8D-936967BCE9D7}" sibTransId="{E38DDDA2-AD34-49AB-AC13-63ACB2C7F78D}"/>
    <dgm:cxn modelId="{4B1FE4A6-369B-4FF1-8A12-F756944390F0}" srcId="{772D4847-4F42-4AD9-8126-2C3BEA976604}" destId="{E9F3A04E-7E2F-4D91-BFCB-219926B90553}" srcOrd="0" destOrd="0" parTransId="{4685EC27-F3AD-4D35-9B2A-F46C614604B2}" sibTransId="{A09526E9-B81A-4E21-A886-DF9F8D9FF7CE}"/>
    <dgm:cxn modelId="{BE90ABF3-1153-44D9-B472-F8879A997392}" type="presOf" srcId="{E9F3A04E-7E2F-4D91-BFCB-219926B90553}" destId="{4958AAFE-A71A-4CEF-B2EF-FE0320BF9D05}" srcOrd="0" destOrd="0" presId="urn:microsoft.com/office/officeart/2008/layout/PictureStrips"/>
    <dgm:cxn modelId="{9D0474FF-AC93-4303-AE0F-CABD430B7701}" type="presOf" srcId="{0DEE606D-4991-47AB-A476-48B48243C077}" destId="{2D4F8EA9-275D-4B83-AEA4-9CD569852BFB}" srcOrd="0" destOrd="0" presId="urn:microsoft.com/office/officeart/2008/layout/PictureStrips"/>
    <dgm:cxn modelId="{1558C590-D6DA-4145-93FA-2ACDADAF58F5}" type="presOf" srcId="{9CA5668B-EA65-4399-930B-1C7A339BF172}" destId="{DAF59374-67B5-4ECF-9666-6DC3FF8B760F}" srcOrd="0" destOrd="0" presId="urn:microsoft.com/office/officeart/2008/layout/PictureStrips"/>
    <dgm:cxn modelId="{F200C108-4F26-4482-A896-5811B2135F2C}" type="presOf" srcId="{DE611678-FC41-404D-B9EF-597546CF9083}" destId="{E26182C7-179A-47DE-83E3-38EF89EE8CEE}" srcOrd="0" destOrd="0" presId="urn:microsoft.com/office/officeart/2008/layout/PictureStrips"/>
    <dgm:cxn modelId="{2FFB18FE-015E-465B-861B-10A8B328414A}" type="presOf" srcId="{81D4A28F-E104-4AD2-AFFE-820E6693F4FB}" destId="{B421317F-811C-40B0-8D28-18C3F2F6EF94}" srcOrd="0" destOrd="0" presId="urn:microsoft.com/office/officeart/2008/layout/PictureStrips"/>
    <dgm:cxn modelId="{993A3863-D566-4C08-9E78-97B7421A8840}" type="presOf" srcId="{BE7148A1-A429-421E-90B3-82D6FD9411E5}" destId="{15D4121B-1A94-4B96-9716-0E74648A95F8}" srcOrd="0" destOrd="0" presId="urn:microsoft.com/office/officeart/2008/layout/PictureStrips"/>
    <dgm:cxn modelId="{918EED27-46C0-4EA8-B82E-7FD99EEFD0D4}" type="presOf" srcId="{02438FF5-A457-4B2A-A7ED-0758E6C735B6}" destId="{9FC98B8D-B318-496E-B6C2-47A7D5426E32}" srcOrd="0" destOrd="0" presId="urn:microsoft.com/office/officeart/2008/layout/PictureStrips"/>
    <dgm:cxn modelId="{AB723C37-D949-4002-9C97-124850D348E8}" srcId="{772D4847-4F42-4AD9-8126-2C3BEA976604}" destId="{BE7148A1-A429-421E-90B3-82D6FD9411E5}" srcOrd="7" destOrd="0" parTransId="{A5DFC1A6-591C-464F-920E-D72784621D1B}" sibTransId="{52F5DE4C-A5EE-4233-AF6C-CDA73F043C70}"/>
    <dgm:cxn modelId="{98709154-5376-448F-86E5-EC91675CF212}" type="presOf" srcId="{D0F1D605-4A48-4965-A31F-85C1F33584FD}" destId="{71DBA960-A4BD-496B-8779-9945B08AE592}" srcOrd="0" destOrd="0" presId="urn:microsoft.com/office/officeart/2008/layout/PictureStrips"/>
    <dgm:cxn modelId="{233A9739-B30C-41AA-A97A-29122A75975A}" srcId="{772D4847-4F42-4AD9-8126-2C3BEA976604}" destId="{9CA5668B-EA65-4399-930B-1C7A339BF172}" srcOrd="3" destOrd="0" parTransId="{062CF1AB-0D68-40CB-9F01-C772B58AAC04}" sibTransId="{F6646619-FE7B-4171-BD85-E570470B8AF4}"/>
    <dgm:cxn modelId="{3212AE83-D879-4D67-A570-BADCD36D8032}" type="presOf" srcId="{772D4847-4F42-4AD9-8126-2C3BEA976604}" destId="{7AD8F84D-6E21-4275-941F-D08697F79003}" srcOrd="0" destOrd="0" presId="urn:microsoft.com/office/officeart/2008/layout/PictureStrips"/>
    <dgm:cxn modelId="{67C6B0A2-E490-455B-8DD4-1564B6F3778A}" srcId="{772D4847-4F42-4AD9-8126-2C3BEA976604}" destId="{0DEE606D-4991-47AB-A476-48B48243C077}" srcOrd="4" destOrd="0" parTransId="{F90E3942-72D8-4483-8EE8-4A0855F2FF0D}" sibTransId="{C7779CA1-8062-4D35-8093-61DC5C67F632}"/>
    <dgm:cxn modelId="{35A1FC9D-2AE7-437C-9DF6-734EC46617F5}" srcId="{772D4847-4F42-4AD9-8126-2C3BEA976604}" destId="{81D4A28F-E104-4AD2-AFFE-820E6693F4FB}" srcOrd="5" destOrd="0" parTransId="{2C6C72AB-53A1-4040-A5D7-F96F1BCF6658}" sibTransId="{DC15EA6D-2F86-420D-9263-86DA89E9BBD3}"/>
    <dgm:cxn modelId="{782C5453-84FD-4609-93D6-90783AEF8553}" type="presParOf" srcId="{7AD8F84D-6E21-4275-941F-D08697F79003}" destId="{10C04500-0E3B-449B-AF54-2386D1CC46E3}" srcOrd="0" destOrd="0" presId="urn:microsoft.com/office/officeart/2008/layout/PictureStrips"/>
    <dgm:cxn modelId="{9595B560-0F29-4B42-B247-4E9EDE1959C2}" type="presParOf" srcId="{10C04500-0E3B-449B-AF54-2386D1CC46E3}" destId="{4958AAFE-A71A-4CEF-B2EF-FE0320BF9D05}" srcOrd="0" destOrd="0" presId="urn:microsoft.com/office/officeart/2008/layout/PictureStrips"/>
    <dgm:cxn modelId="{A76C62B2-2356-44EF-A623-538704FDEAC1}" type="presParOf" srcId="{10C04500-0E3B-449B-AF54-2386D1CC46E3}" destId="{C5280965-79D3-43FE-9386-5AD65FE6536E}" srcOrd="1" destOrd="0" presId="urn:microsoft.com/office/officeart/2008/layout/PictureStrips"/>
    <dgm:cxn modelId="{CDD9E2FA-8668-4C93-9FB1-4D59398BDB26}" type="presParOf" srcId="{7AD8F84D-6E21-4275-941F-D08697F79003}" destId="{AD076677-8685-4D89-B5FF-4F34F80AA0DF}" srcOrd="1" destOrd="0" presId="urn:microsoft.com/office/officeart/2008/layout/PictureStrips"/>
    <dgm:cxn modelId="{C213F512-DCA8-4349-87AC-765DE55CD026}" type="presParOf" srcId="{7AD8F84D-6E21-4275-941F-D08697F79003}" destId="{A8750203-F1D3-425F-B2F2-7C8C83FA198F}" srcOrd="2" destOrd="0" presId="urn:microsoft.com/office/officeart/2008/layout/PictureStrips"/>
    <dgm:cxn modelId="{2445C366-3167-4DEC-B89D-EF43CC869793}" type="presParOf" srcId="{A8750203-F1D3-425F-B2F2-7C8C83FA198F}" destId="{E26182C7-179A-47DE-83E3-38EF89EE8CEE}" srcOrd="0" destOrd="0" presId="urn:microsoft.com/office/officeart/2008/layout/PictureStrips"/>
    <dgm:cxn modelId="{CC1A0770-07CE-41E3-9A67-28B484521D68}" type="presParOf" srcId="{A8750203-F1D3-425F-B2F2-7C8C83FA198F}" destId="{5C0ADB11-48D2-4148-9C17-9710BE97DD7D}" srcOrd="1" destOrd="0" presId="urn:microsoft.com/office/officeart/2008/layout/PictureStrips"/>
    <dgm:cxn modelId="{932FBE83-3040-4EB4-B052-DEB1B0EC3EA8}" type="presParOf" srcId="{7AD8F84D-6E21-4275-941F-D08697F79003}" destId="{58B801FC-A203-414B-A244-681392923C56}" srcOrd="3" destOrd="0" presId="urn:microsoft.com/office/officeart/2008/layout/PictureStrips"/>
    <dgm:cxn modelId="{D19B024A-7421-4741-8BA7-C333D84AD9B3}" type="presParOf" srcId="{7AD8F84D-6E21-4275-941F-D08697F79003}" destId="{D4D3731C-8AF3-48AD-8855-155679228D83}" srcOrd="4" destOrd="0" presId="urn:microsoft.com/office/officeart/2008/layout/PictureStrips"/>
    <dgm:cxn modelId="{70C7CD02-6B2F-4C7A-87A0-1833737ABFF5}" type="presParOf" srcId="{D4D3731C-8AF3-48AD-8855-155679228D83}" destId="{71DBA960-A4BD-496B-8779-9945B08AE592}" srcOrd="0" destOrd="0" presId="urn:microsoft.com/office/officeart/2008/layout/PictureStrips"/>
    <dgm:cxn modelId="{63B34599-992C-4539-AB57-83745CD5F397}" type="presParOf" srcId="{D4D3731C-8AF3-48AD-8855-155679228D83}" destId="{FC551D01-9DFC-40B1-885E-66E153537080}" srcOrd="1" destOrd="0" presId="urn:microsoft.com/office/officeart/2008/layout/PictureStrips"/>
    <dgm:cxn modelId="{EE65B574-DCDE-43BA-AC8F-F625DC3F1332}" type="presParOf" srcId="{7AD8F84D-6E21-4275-941F-D08697F79003}" destId="{3BC06391-6D6A-4ED4-BBA9-DC3B9E60AA2E}" srcOrd="5" destOrd="0" presId="urn:microsoft.com/office/officeart/2008/layout/PictureStrips"/>
    <dgm:cxn modelId="{3E460FE3-FF0C-453A-8B4D-ECBE7D6A6F91}" type="presParOf" srcId="{7AD8F84D-6E21-4275-941F-D08697F79003}" destId="{8DCAEBD6-98EC-4BF9-85A2-58AA52E6527B}" srcOrd="6" destOrd="0" presId="urn:microsoft.com/office/officeart/2008/layout/PictureStrips"/>
    <dgm:cxn modelId="{7D59F41F-3B2D-407A-82D6-AB2CC1834301}" type="presParOf" srcId="{8DCAEBD6-98EC-4BF9-85A2-58AA52E6527B}" destId="{DAF59374-67B5-4ECF-9666-6DC3FF8B760F}" srcOrd="0" destOrd="0" presId="urn:microsoft.com/office/officeart/2008/layout/PictureStrips"/>
    <dgm:cxn modelId="{36FE3EDE-E194-41EF-8B35-B8F9EDBBB41B}" type="presParOf" srcId="{8DCAEBD6-98EC-4BF9-85A2-58AA52E6527B}" destId="{6DB68451-4172-461A-98FF-4F726671BED7}" srcOrd="1" destOrd="0" presId="urn:microsoft.com/office/officeart/2008/layout/PictureStrips"/>
    <dgm:cxn modelId="{08BFC1F0-EFB9-46D3-8E3D-7FA8BCFE2C86}" type="presParOf" srcId="{7AD8F84D-6E21-4275-941F-D08697F79003}" destId="{A229CB4D-99BB-45E5-955E-E666C2AD2F81}" srcOrd="7" destOrd="0" presId="urn:microsoft.com/office/officeart/2008/layout/PictureStrips"/>
    <dgm:cxn modelId="{95599C9C-DD6C-46CC-8B6D-18C55B766647}" type="presParOf" srcId="{7AD8F84D-6E21-4275-941F-D08697F79003}" destId="{2407DFA9-958D-486D-9A6A-D37A0F90A94A}" srcOrd="8" destOrd="0" presId="urn:microsoft.com/office/officeart/2008/layout/PictureStrips"/>
    <dgm:cxn modelId="{2491F896-E249-47EE-8AEC-B32F8F056A28}" type="presParOf" srcId="{2407DFA9-958D-486D-9A6A-D37A0F90A94A}" destId="{2D4F8EA9-275D-4B83-AEA4-9CD569852BFB}" srcOrd="0" destOrd="0" presId="urn:microsoft.com/office/officeart/2008/layout/PictureStrips"/>
    <dgm:cxn modelId="{0F214A40-729B-47EC-BEF0-E5D7041D5846}" type="presParOf" srcId="{2407DFA9-958D-486D-9A6A-D37A0F90A94A}" destId="{F6190F7A-706C-47DD-B731-A9C8F40432BC}" srcOrd="1" destOrd="0" presId="urn:microsoft.com/office/officeart/2008/layout/PictureStrips"/>
    <dgm:cxn modelId="{98220768-813D-45EC-9454-9EE1D6A46B92}" type="presParOf" srcId="{7AD8F84D-6E21-4275-941F-D08697F79003}" destId="{F035A8B1-351D-442D-9305-70C9741DD110}" srcOrd="9" destOrd="0" presId="urn:microsoft.com/office/officeart/2008/layout/PictureStrips"/>
    <dgm:cxn modelId="{F8BB3089-1189-4398-B925-FD4B72AB2E9F}" type="presParOf" srcId="{7AD8F84D-6E21-4275-941F-D08697F79003}" destId="{0F2D7F52-8911-479F-90E6-2F1A76085E3F}" srcOrd="10" destOrd="0" presId="urn:microsoft.com/office/officeart/2008/layout/PictureStrips"/>
    <dgm:cxn modelId="{09B6BE69-D701-4323-BEAE-C2408A06DA68}" type="presParOf" srcId="{0F2D7F52-8911-479F-90E6-2F1A76085E3F}" destId="{B421317F-811C-40B0-8D28-18C3F2F6EF94}" srcOrd="0" destOrd="0" presId="urn:microsoft.com/office/officeart/2008/layout/PictureStrips"/>
    <dgm:cxn modelId="{0858482B-06FF-4B8C-8049-BC9013723F2A}" type="presParOf" srcId="{0F2D7F52-8911-479F-90E6-2F1A76085E3F}" destId="{6C155F05-C143-4344-BEB5-38D80E796937}" srcOrd="1" destOrd="0" presId="urn:microsoft.com/office/officeart/2008/layout/PictureStrips"/>
    <dgm:cxn modelId="{7E48EAD7-8817-4104-8592-41875EA962F7}" type="presParOf" srcId="{7AD8F84D-6E21-4275-941F-D08697F79003}" destId="{C4FFA915-0B5A-4FD3-8055-B76D2210600C}" srcOrd="11" destOrd="0" presId="urn:microsoft.com/office/officeart/2008/layout/PictureStrips"/>
    <dgm:cxn modelId="{186C0EB6-E093-4B1E-9B88-9B2049C390A3}" type="presParOf" srcId="{7AD8F84D-6E21-4275-941F-D08697F79003}" destId="{3F2C9419-D24A-4FB5-8A72-2DE68A5F5FB1}" srcOrd="12" destOrd="0" presId="urn:microsoft.com/office/officeart/2008/layout/PictureStrips"/>
    <dgm:cxn modelId="{C8241B7E-2339-4A31-A699-805FB1235CEF}" type="presParOf" srcId="{3F2C9419-D24A-4FB5-8A72-2DE68A5F5FB1}" destId="{9FC98B8D-B318-496E-B6C2-47A7D5426E32}" srcOrd="0" destOrd="0" presId="urn:microsoft.com/office/officeart/2008/layout/PictureStrips"/>
    <dgm:cxn modelId="{6474E095-01EA-451C-A67F-AA16AA6E597C}" type="presParOf" srcId="{3F2C9419-D24A-4FB5-8A72-2DE68A5F5FB1}" destId="{862CCE94-C6EE-459B-B6C4-B9837DA2C526}" srcOrd="1" destOrd="0" presId="urn:microsoft.com/office/officeart/2008/layout/PictureStrips"/>
    <dgm:cxn modelId="{E8212BEE-9F28-474C-AD67-804C4FBA1E72}" type="presParOf" srcId="{7AD8F84D-6E21-4275-941F-D08697F79003}" destId="{61B5BBD7-F0BA-4E64-886C-CB5D676AB618}" srcOrd="13" destOrd="0" presId="urn:microsoft.com/office/officeart/2008/layout/PictureStrips"/>
    <dgm:cxn modelId="{2C4B3825-DA84-4F7E-AFBF-F0D5BEC09C3C}" type="presParOf" srcId="{7AD8F84D-6E21-4275-941F-D08697F79003}" destId="{DF69EAD8-67F5-4BA3-B7FB-E86F6BD30F40}" srcOrd="14" destOrd="0" presId="urn:microsoft.com/office/officeart/2008/layout/PictureStrips"/>
    <dgm:cxn modelId="{76A96D48-2322-462A-AE85-880B56010D4A}" type="presParOf" srcId="{DF69EAD8-67F5-4BA3-B7FB-E86F6BD30F40}" destId="{15D4121B-1A94-4B96-9716-0E74648A95F8}" srcOrd="0" destOrd="0" presId="urn:microsoft.com/office/officeart/2008/layout/PictureStrips"/>
    <dgm:cxn modelId="{77A48E6F-D2A9-4A05-B9E1-78C7C55E9252}" type="presParOf" srcId="{DF69EAD8-67F5-4BA3-B7FB-E86F6BD30F40}" destId="{4386172C-DE61-4829-9358-62C98C96B9E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8AAFE-A71A-4CEF-B2EF-FE0320BF9D05}">
      <dsp:nvSpPr>
        <dsp:cNvPr id="0" name=""/>
        <dsp:cNvSpPr/>
      </dsp:nvSpPr>
      <dsp:spPr>
        <a:xfrm>
          <a:off x="75956" y="324962"/>
          <a:ext cx="2428511" cy="9240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76200" rIns="76200" bIns="76200" numCol="1" spcCol="1270" anchor="ctr" anchorCtr="0">
          <a:noAutofit/>
        </a:bodyPr>
        <a:lstStyle/>
        <a:p>
          <a:pPr marL="719138" lvl="0" indent="-719138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SIVICOF –</a:t>
          </a:r>
        </a:p>
        <a:p>
          <a:pPr marL="95250" lvl="0" indent="-9525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SISTEMA DE </a:t>
          </a:r>
          <a:r>
            <a:rPr lang="es-CO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RENDICIÓN DE CUENTAS SUJETOS DE CONTROL Y VIGILANCIA.</a:t>
          </a:r>
          <a:endParaRPr lang="es-CO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56" y="324962"/>
        <a:ext cx="2428511" cy="924033"/>
      </dsp:txXfrm>
    </dsp:sp>
    <dsp:sp modelId="{C5280965-79D3-43FE-9386-5AD65FE6536E}">
      <dsp:nvSpPr>
        <dsp:cNvPr id="0" name=""/>
        <dsp:cNvSpPr/>
      </dsp:nvSpPr>
      <dsp:spPr>
        <a:xfrm>
          <a:off x="0" y="249452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182C7-179A-47DE-83E3-38EF89EE8CEE}">
      <dsp:nvSpPr>
        <dsp:cNvPr id="0" name=""/>
        <dsp:cNvSpPr/>
      </dsp:nvSpPr>
      <dsp:spPr>
        <a:xfrm>
          <a:off x="2711129" y="394725"/>
          <a:ext cx="2428511" cy="758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TRAZABILIDAD -</a:t>
          </a:r>
          <a:r>
            <a:rPr lang="es-CO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 AUDITOR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1129" y="394725"/>
        <a:ext cx="2428511" cy="758909"/>
      </dsp:txXfrm>
    </dsp:sp>
    <dsp:sp modelId="{5C0ADB11-48D2-4148-9C17-9710BE97DD7D}">
      <dsp:nvSpPr>
        <dsp:cNvPr id="0" name=""/>
        <dsp:cNvSpPr/>
      </dsp:nvSpPr>
      <dsp:spPr>
        <a:xfrm>
          <a:off x="2657350" y="356784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A960-A4BD-496B-8779-9945B08AE592}">
      <dsp:nvSpPr>
        <dsp:cNvPr id="0" name=""/>
        <dsp:cNvSpPr/>
      </dsp:nvSpPr>
      <dsp:spPr>
        <a:xfrm>
          <a:off x="5365244" y="418471"/>
          <a:ext cx="2428511" cy="758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CAPACITACIÓN VIRTUAL </a:t>
          </a:r>
        </a:p>
      </dsp:txBody>
      <dsp:txXfrm>
        <a:off x="5365244" y="418471"/>
        <a:ext cx="2428511" cy="758909"/>
      </dsp:txXfrm>
    </dsp:sp>
    <dsp:sp modelId="{FC551D01-9DFC-40B1-885E-66E153537080}">
      <dsp:nvSpPr>
        <dsp:cNvPr id="0" name=""/>
        <dsp:cNvSpPr/>
      </dsp:nvSpPr>
      <dsp:spPr>
        <a:xfrm>
          <a:off x="5267751" y="356784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9374-67B5-4ECF-9666-6DC3FF8B760F}">
      <dsp:nvSpPr>
        <dsp:cNvPr id="0" name=""/>
        <dsp:cNvSpPr/>
      </dsp:nvSpPr>
      <dsp:spPr>
        <a:xfrm>
          <a:off x="157196" y="1337738"/>
          <a:ext cx="2428511" cy="14924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APLICATIVOS DE APOYO A LA GESTIÓN</a:t>
          </a:r>
          <a:r>
            <a:rPr lang="es-CO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NÓMINA, CONTABILIDAD, INVENTARIOS, CAPACITACIÓN, GESTIÓN CONTRACTUAL, CONTROL CIUDADANO, GESTIÓN DOCUMENTAL.</a:t>
          </a:r>
        </a:p>
      </dsp:txBody>
      <dsp:txXfrm>
        <a:off x="157196" y="1337738"/>
        <a:ext cx="2428511" cy="1492411"/>
      </dsp:txXfrm>
    </dsp:sp>
    <dsp:sp modelId="{6DB68451-4172-461A-98FF-4F726671BED7}">
      <dsp:nvSpPr>
        <dsp:cNvPr id="0" name=""/>
        <dsp:cNvSpPr/>
      </dsp:nvSpPr>
      <dsp:spPr>
        <a:xfrm>
          <a:off x="70432" y="1675984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F8EA9-275D-4B83-AEA4-9CD569852BFB}">
      <dsp:nvSpPr>
        <dsp:cNvPr id="0" name=""/>
        <dsp:cNvSpPr/>
      </dsp:nvSpPr>
      <dsp:spPr>
        <a:xfrm>
          <a:off x="2842445" y="1570679"/>
          <a:ext cx="2428511" cy="758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PÁGINA WEB, INTRANET </a:t>
          </a:r>
        </a:p>
      </dsp:txBody>
      <dsp:txXfrm>
        <a:off x="2842445" y="1570679"/>
        <a:ext cx="2428511" cy="758909"/>
      </dsp:txXfrm>
    </dsp:sp>
    <dsp:sp modelId="{F6190F7A-706C-47DD-B731-A9C8F40432BC}">
      <dsp:nvSpPr>
        <dsp:cNvPr id="0" name=""/>
        <dsp:cNvSpPr/>
      </dsp:nvSpPr>
      <dsp:spPr>
        <a:xfrm>
          <a:off x="2741257" y="1461059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1317F-811C-40B0-8D28-18C3F2F6EF94}">
      <dsp:nvSpPr>
        <dsp:cNvPr id="0" name=""/>
        <dsp:cNvSpPr/>
      </dsp:nvSpPr>
      <dsp:spPr>
        <a:xfrm>
          <a:off x="5547352" y="1562825"/>
          <a:ext cx="2103552" cy="758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CORREO INSTITUCIONAL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7352" y="1562825"/>
        <a:ext cx="2103552" cy="758909"/>
      </dsp:txXfrm>
    </dsp:sp>
    <dsp:sp modelId="{6C155F05-C143-4344-BEB5-38D80E796937}">
      <dsp:nvSpPr>
        <dsp:cNvPr id="0" name=""/>
        <dsp:cNvSpPr/>
      </dsp:nvSpPr>
      <dsp:spPr>
        <a:xfrm>
          <a:off x="5424745" y="1637690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98B8D-B318-496E-B6C2-47A7D5426E32}">
      <dsp:nvSpPr>
        <dsp:cNvPr id="0" name=""/>
        <dsp:cNvSpPr/>
      </dsp:nvSpPr>
      <dsp:spPr>
        <a:xfrm>
          <a:off x="1414687" y="3018482"/>
          <a:ext cx="3431195" cy="819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INFRAESTRUCTURA HARDWARE</a:t>
          </a:r>
          <a:r>
            <a:rPr lang="es-CO" sz="700" kern="1200" dirty="0"/>
            <a:t> (ADQUISICIÓN, SOPORTE Y MANTEMIENTO).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"/>
          </a:pPr>
          <a:r>
            <a:rPr lang="es-CO" sz="1000" kern="1200" dirty="0"/>
            <a:t>SERVIDORES, COMPUTADORES, ESCANERS E IMPRESORAS Y REDES.</a:t>
          </a:r>
        </a:p>
      </dsp:txBody>
      <dsp:txXfrm>
        <a:off x="1414687" y="3018482"/>
        <a:ext cx="3431195" cy="819121"/>
      </dsp:txXfrm>
    </dsp:sp>
    <dsp:sp modelId="{862CCE94-C6EE-459B-B6C4-B9837DA2C526}">
      <dsp:nvSpPr>
        <dsp:cNvPr id="0" name=""/>
        <dsp:cNvSpPr/>
      </dsp:nvSpPr>
      <dsp:spPr>
        <a:xfrm>
          <a:off x="1184856" y="3045032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121B-1A94-4B96-9716-0E74648A95F8}">
      <dsp:nvSpPr>
        <dsp:cNvPr id="0" name=""/>
        <dsp:cNvSpPr/>
      </dsp:nvSpPr>
      <dsp:spPr>
        <a:xfrm>
          <a:off x="5421222" y="2680617"/>
          <a:ext cx="2428511" cy="11612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03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SOFTWARE DE SEGURIDAD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EQUIPOS SEGURIDAD PERIMETRAL</a:t>
          </a:r>
        </a:p>
      </dsp:txBody>
      <dsp:txXfrm>
        <a:off x="5421222" y="2680617"/>
        <a:ext cx="2428511" cy="1161268"/>
      </dsp:txXfrm>
    </dsp:sp>
    <dsp:sp modelId="{4386172C-DE61-4829-9358-62C98C96B9E9}">
      <dsp:nvSpPr>
        <dsp:cNvPr id="0" name=""/>
        <dsp:cNvSpPr/>
      </dsp:nvSpPr>
      <dsp:spPr>
        <a:xfrm>
          <a:off x="5136118" y="2832564"/>
          <a:ext cx="531236" cy="7968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FDB9FA81-1218-4B60-A73D-1592BED30EDE}" type="datetimeFigureOut">
              <a:rPr lang="es-CO" smtClean="0"/>
              <a:t>4/09/19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D5F1C875-AE0F-4586-B9D4-503556B93B02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19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196DD8E1-68CE-4DEC-B8C8-2508E527A838}" type="datetimeFigureOut">
              <a:rPr lang="es-CO" smtClean="0"/>
              <a:t>4/09/19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AB16EF6E-FCC9-4EB1-B00D-E724850D353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6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4/09/19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3160" y="389802"/>
            <a:ext cx="515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x-none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GESTIÓN DEL TALENTO HUMANO</a:t>
            </a:r>
            <a:endParaRPr lang="es-MX" sz="28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x-none" sz="1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APOYO</a:t>
            </a:r>
            <a:endParaRPr lang="es-MX" sz="2400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</a:t>
            </a:r>
            <a:r>
              <a:rPr lang="x-non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085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" y="1690613"/>
            <a:ext cx="12192001" cy="31393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x-none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GESTIÓN </a:t>
            </a:r>
          </a:p>
          <a:p>
            <a:pPr algn="ctr"/>
            <a:r>
              <a:rPr lang="x-none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 Y FINANCIERA</a:t>
            </a:r>
            <a:endParaRPr lang="es-MX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8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FINANCIERA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9142" y="1202073"/>
            <a:ext cx="538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– VIGENCIA 2018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93079"/>
              </p:ext>
            </p:extLst>
          </p:nvPr>
        </p:nvGraphicFramePr>
        <p:xfrm>
          <a:off x="3040142" y="1708880"/>
          <a:ext cx="5076443" cy="1471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9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0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5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116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</a:t>
                      </a:r>
                      <a:endParaRPr lang="es-CO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132.245.101.000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15.858.385.000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131.745.236.130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15.735.690.082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x-non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EJECUCIÓN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99.6 %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99.2 %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35" marR="80235" marT="40118" marB="401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420972"/>
              </p:ext>
            </p:extLst>
          </p:nvPr>
        </p:nvGraphicFramePr>
        <p:xfrm>
          <a:off x="1687370" y="3402918"/>
          <a:ext cx="7663594" cy="301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04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27002" y="1202073"/>
            <a:ext cx="651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 – PRIMER SEMESTRE 2019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71627"/>
              </p:ext>
            </p:extLst>
          </p:nvPr>
        </p:nvGraphicFramePr>
        <p:xfrm>
          <a:off x="1741887" y="1647142"/>
          <a:ext cx="7701545" cy="14699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4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7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518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</a:t>
                      </a:r>
                      <a:endParaRPr lang="es-CO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483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141.013.719.000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19.751.000.000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81.994.585.373</a:t>
                      </a:r>
                      <a:endParaRPr lang="es-CO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14.590.639.861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483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x-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EJECUCIÓN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58.1 %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73.8 %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380346"/>
              </p:ext>
            </p:extLst>
          </p:nvPr>
        </p:nvGraphicFramePr>
        <p:xfrm>
          <a:off x="1064133" y="3240399"/>
          <a:ext cx="9141069" cy="323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53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48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FINANCIERA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4800" y="1239186"/>
            <a:ext cx="8246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ANUAL DE ADQUISICIONES – PAA 2018</a:t>
            </a:r>
            <a:endParaRPr lang="es-CO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B136894A-97E9-4009-B70D-FD63A5508628}"/>
              </a:ext>
            </a:extLst>
          </p:cNvPr>
          <p:cNvSpPr txBox="1"/>
          <p:nvPr/>
        </p:nvSpPr>
        <p:spPr>
          <a:xfrm>
            <a:off x="304800" y="1692199"/>
            <a:ext cx="10334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la vigencia 201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el valor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asignado 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 Plan Anual de Adquisición – PAA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fue de $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21.097.088.986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los cuales se ejecutaron 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x-non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21.017.088.986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correspondiente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x-non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99.41%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suscribieron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488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de los 489 contratos planeados</a:t>
            </a:r>
            <a:r>
              <a:rPr lang="x-non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46019"/>
              </p:ext>
            </p:extLst>
          </p:nvPr>
        </p:nvGraphicFramePr>
        <p:xfrm>
          <a:off x="1013790" y="2733953"/>
          <a:ext cx="9095409" cy="3006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7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0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9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 DE CONTRATACIÓN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NUMERO DE CONTRATOS SUSCRITOS 2018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EJECUCIÓN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Marco de Precios y Grandes Superficies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5.24%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x-non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86.49%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Concurso de Meritos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5.64%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Menor Cuantía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Subasta Inversa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Marcador de pie de página 10">
            <a:extLst>
              <a:ext uri="{FF2B5EF4-FFF2-40B4-BE49-F238E27FC236}">
                <a16:creationId xmlns:a16="http://schemas.microsoft.com/office/drawing/2014/main" xmlns="" id="{5EA8BF04-C6E2-4047-940E-4C9C71D4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791" y="5959465"/>
            <a:ext cx="5056810" cy="250835"/>
          </a:xfrm>
        </p:spPr>
        <p:txBody>
          <a:bodyPr/>
          <a:lstStyle/>
          <a:p>
            <a:pPr algn="l"/>
            <a:r>
              <a:rPr lang="es-CO" i="1" dirty="0"/>
              <a:t>Fuente: Base de datos relación de contratación</a:t>
            </a:r>
            <a:r>
              <a:rPr lang="x-none" i="1" dirty="0"/>
              <a:t> – Subdirección de Contratación</a:t>
            </a:r>
            <a:r>
              <a:rPr lang="x-none" i="1" dirty="0" smtClean="0"/>
              <a:t>.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128428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83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FINANCIERA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1337" y="1125602"/>
            <a:ext cx="815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ANUAL DE ADQUISICIONES – PAA 2019</a:t>
            </a:r>
            <a:endParaRPr lang="es-CO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B136894A-97E9-4009-B70D-FD63A5508628}"/>
              </a:ext>
            </a:extLst>
          </p:cNvPr>
          <p:cNvSpPr txBox="1"/>
          <p:nvPr/>
        </p:nvSpPr>
        <p:spPr>
          <a:xfrm>
            <a:off x="451337" y="1493427"/>
            <a:ext cx="10264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la vigencia 201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el valor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asignado 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 Plan Anual de Adquisición – PAA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$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27.430.735.317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los cuales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ejecuta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x-non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20.119.992.501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correspondiente al</a:t>
            </a:r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73.35 %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con corte al 31 de julio de 2019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han suscrito 405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de los 471contratos proyectados</a:t>
            </a:r>
            <a:r>
              <a:rPr lang="x-non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74905"/>
              </p:ext>
            </p:extLst>
          </p:nvPr>
        </p:nvGraphicFramePr>
        <p:xfrm>
          <a:off x="596900" y="2641601"/>
          <a:ext cx="9258300" cy="2779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6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9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 DE CONTRATACIÓN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CONTRATOS SUSCRITOS 2019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EJECUCIÓN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de Corresponsabilidad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9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Marco de Precios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1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Concurso de Méritos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1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6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Directa-Persona Jurídica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3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Mínima Cuantía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0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Menor Cuantía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1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Publica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Marcador de pie de página 10">
            <a:extLst>
              <a:ext uri="{FF2B5EF4-FFF2-40B4-BE49-F238E27FC236}">
                <a16:creationId xmlns:a16="http://schemas.microsoft.com/office/drawing/2014/main" xmlns="" id="{5EA8BF04-C6E2-4047-940E-4C9C71D4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006034"/>
            <a:ext cx="6490317" cy="365125"/>
          </a:xfrm>
        </p:spPr>
        <p:txBody>
          <a:bodyPr/>
          <a:lstStyle/>
          <a:p>
            <a:pPr algn="l"/>
            <a:r>
              <a:rPr lang="es-CO" i="1" dirty="0"/>
              <a:t>Fuente: Base de datos relación de contratación</a:t>
            </a:r>
            <a:r>
              <a:rPr lang="x-none" i="1" dirty="0"/>
              <a:t> – Subdirección de Contratación.</a:t>
            </a:r>
            <a:endParaRPr lang="es-CO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6900" y="5549429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i="1" dirty="0">
                <a:latin typeface="Arial" panose="020B0604020202020204" pitchFamily="34" charset="0"/>
                <a:cs typeface="Arial" panose="020B0604020202020204" pitchFamily="34" charset="0"/>
              </a:rPr>
              <a:t>Los siguientes contratos no se asignaron recursos por la naturaleza del contrato por tal razón no tienen registro presupuestal (Convenio CB-CV-001-2019, Concurso de Méritos CB-CMA-002-2019 y Acuerdo de Corresponsabilidad CB-AC-001-2019)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9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20964" r="29638" b="8569"/>
          <a:stretch/>
        </p:blipFill>
        <p:spPr>
          <a:xfrm>
            <a:off x="7950199" y="1316123"/>
            <a:ext cx="4241801" cy="44701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FINANCIERA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2477" y="1354224"/>
            <a:ext cx="7527722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Como resultado de la ejecución del Plan Institucional de Gestión Ambiental 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(PIGA),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x-non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firmó el 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Acuerdo de Corresponsabilidad con la Cooperativa de Recuperadores Asociados de Teusaquillo </a:t>
            </a:r>
            <a:r>
              <a:rPr lang="x-non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para el aprovechamiento del material reutilizable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Como resultado de la ejecución del Plan Institucional de Gestión Ambiental 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(PIGA),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el promedio de material 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recuperado (papel, vidrio, cartón, metales, plástico) fue de 200%,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en comparación con la vigencia 2017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La Contraloría de Bogotá 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hace parte de la Red de Movilidad Sostenible de la Secretaría Distrital de Movilidad,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 a través de la implementación de los ciclo-parqueaderos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incorporaron 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obligaciones ambientales en el 60% de los contratos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 celebrados, según su naturaleza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implementaron jornadas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de capacitación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 dirigidas principalmente a los auditores, contratistas y supervisores de contratos de la Contraloría de Bogotá D.C.,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 SECOP II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 y la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 Tienda Virtual del Estado Colombiano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realizó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implementación del marco normativo NIIF</a:t>
            </a:r>
            <a:r>
              <a:rPr lang="x-non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parametrización y puesta en marcha del aplicativo de Central de Cuentas</a:t>
            </a: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se disminuyó la operatividad en el proceso de radicación, 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causación, seguimiento y trazabilidad de las cuentas radicadas por las dependencias, lo que permite tener información actualizada y en tiempo real con respecto al proceso del pago de las mismas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Se atendieron </a:t>
            </a:r>
            <a:r>
              <a:rPr lang="x-non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3.600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operativos con el parque automotor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, para apoyar el Proceso de Vigilancia y Control Fiscal. </a:t>
            </a:r>
            <a:endParaRPr lang="es-MX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x-non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La Dirección Administrativa  aplica la cultura de prevención del daño antijurídico </a:t>
            </a:r>
            <a:r>
              <a:rPr lang="x-none" sz="1050" dirty="0">
                <a:latin typeface="Arial" panose="020B0604020202020204" pitchFamily="34" charset="0"/>
                <a:cs typeface="Arial" panose="020B0604020202020204" pitchFamily="34" charset="0"/>
              </a:rPr>
              <a:t>en todas actuaciones propias de su función 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4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" y="1690613"/>
            <a:ext cx="12192001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x-none" sz="8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x-none" sz="8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JURÍDICA</a:t>
            </a:r>
            <a:endParaRPr lang="es-MX" sz="9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2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304799" y="2269065"/>
            <a:ext cx="5537199" cy="332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2018, se reportaron 81 sentencias en procesos judiciales, acumuladas proferidas tanto en primera, como en segunda instancia.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En cuanto al sentido del fallo, se cuentan 76 sentencias favorables y 5 desfavorables, una de las cuales fue revocada en segunda instancia.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48544"/>
            <a:ext cx="10715624" cy="622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503" y="355175"/>
            <a:ext cx="9172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Jurídica </a:t>
            </a:r>
            <a:r>
              <a:rPr lang="es-ES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40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4067" y="1577195"/>
            <a:ext cx="508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Éxito procesal: 94 % en 2018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74" y="1895806"/>
            <a:ext cx="4973685" cy="3315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8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557429" y="2453074"/>
            <a:ext cx="5721452" cy="3084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primer semestre de 2019, se reportan 114 sentencias en procesos judiciales en donde es parte la Entidad, acumuladas las proferidas tanto en primera, como en segunda instancia.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x-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En cuanto al sentido del fallo, se cuentan 110 sentencias favorables y 4 desfavorables.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0877"/>
            <a:ext cx="10715624" cy="6223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4503" y="397508"/>
            <a:ext cx="9172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Jurídica </a:t>
            </a:r>
            <a:r>
              <a:rPr lang="es-ES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32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40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7429" y="1354255"/>
            <a:ext cx="5651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Éxito procesal: 96 % a 30 de junio de 2019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8" y="2081348"/>
            <a:ext cx="4683425" cy="3122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17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96685" y="1960578"/>
            <a:ext cx="10371909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6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TECNOLOGÍAS DE LA INFORMACIÓN</a:t>
            </a:r>
            <a:endParaRPr lang="es-MX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6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" y="1970625"/>
            <a:ext cx="1219200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x-none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GESTIÓN </a:t>
            </a:r>
          </a:p>
          <a:p>
            <a:pPr algn="ctr"/>
            <a:r>
              <a:rPr lang="x-none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TALENTO HUMANO</a:t>
            </a:r>
            <a:endParaRPr lang="es-MX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3177" y="460623"/>
            <a:ext cx="1036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TECNOLOGÍAS DE LA INFORMACIÓN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235A4D5B-BFA2-47EA-BF07-2B1D25124C16}"/>
              </a:ext>
            </a:extLst>
          </p:cNvPr>
          <p:cNvSpPr txBox="1"/>
          <p:nvPr/>
        </p:nvSpPr>
        <p:spPr>
          <a:xfrm>
            <a:off x="803644" y="1268254"/>
            <a:ext cx="991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Dirección de Tecnologías de la Información - TIC  ha venido desarrollando acciones que aportan a: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D870442F-B772-4F7E-979C-D1B72A45EDC9}"/>
              </a:ext>
            </a:extLst>
          </p:cNvPr>
          <p:cNvSpPr/>
          <p:nvPr/>
        </p:nvSpPr>
        <p:spPr>
          <a:xfrm>
            <a:off x="272838" y="2270058"/>
            <a:ext cx="26650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FORTALECER LA INFRAESTRUCTURA TECNOLÓGICA Y DE LA INFORMACIÓN, COMO APOYO A LA GESTIÓN FISCAL</a:t>
            </a:r>
            <a:endParaRPr lang="es-CO" sz="1400" b="1" kern="0" dirty="0">
              <a:solidFill>
                <a:prstClr val="black">
                  <a:lumMod val="95000"/>
                  <a:lumOff val="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524C565D-91F5-4D50-BA62-6CE98BB24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031069"/>
              </p:ext>
            </p:extLst>
          </p:nvPr>
        </p:nvGraphicFramePr>
        <p:xfrm>
          <a:off x="2998288" y="1442923"/>
          <a:ext cx="7849734" cy="400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5F7BABD-37D7-4D5A-AC3E-550AFE496413}"/>
              </a:ext>
            </a:extLst>
          </p:cNvPr>
          <p:cNvSpPr txBox="1"/>
          <p:nvPr/>
        </p:nvSpPr>
        <p:spPr>
          <a:xfrm>
            <a:off x="820850" y="4580588"/>
            <a:ext cx="224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Y HARDWARE</a:t>
            </a:r>
          </a:p>
        </p:txBody>
      </p:sp>
      <p:sp>
        <p:nvSpPr>
          <p:cNvPr id="18" name="Flecha: hacia abajo 6">
            <a:extLst>
              <a:ext uri="{FF2B5EF4-FFF2-40B4-BE49-F238E27FC236}">
                <a16:creationId xmlns="" xmlns:a16="http://schemas.microsoft.com/office/drawing/2014/main" id="{6228B48B-68CE-42CC-923A-23086B09B71E}"/>
              </a:ext>
            </a:extLst>
          </p:cNvPr>
          <p:cNvSpPr/>
          <p:nvPr/>
        </p:nvSpPr>
        <p:spPr>
          <a:xfrm rot="16200000">
            <a:off x="273153" y="4909886"/>
            <a:ext cx="715111" cy="352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75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3177" y="460623"/>
            <a:ext cx="1036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TECNOLOGÍAS DE LA INFORMACIÓN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Marcador de contenido 3">
            <a:extLst>
              <a:ext uri="{FF2B5EF4-FFF2-40B4-BE49-F238E27FC236}">
                <a16:creationId xmlns="" xmlns:a16="http://schemas.microsoft.com/office/drawing/2014/main" id="{F45B124E-B981-4B6B-9E2D-11736689F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92083"/>
              </p:ext>
            </p:extLst>
          </p:nvPr>
        </p:nvGraphicFramePr>
        <p:xfrm>
          <a:off x="5686218" y="1753693"/>
          <a:ext cx="3114979" cy="348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79">
                  <a:extLst>
                    <a:ext uri="{9D8B030D-6E8A-4147-A177-3AD203B41FA5}">
                      <a16:colId xmlns="" xmlns:a16="http://schemas.microsoft.com/office/drawing/2014/main" val="1823967739"/>
                    </a:ext>
                  </a:extLst>
                </a:gridCol>
              </a:tblGrid>
              <a:tr h="905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0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FORMATOS ELECTRÓNICOS</a:t>
                      </a:r>
                      <a:endParaRPr lang="x-none" sz="20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26564422"/>
                  </a:ext>
                </a:extLst>
              </a:tr>
              <a:tr h="1206841">
                <a:tc>
                  <a:txBody>
                    <a:bodyPr/>
                    <a:lstStyle/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4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19.577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5.306 - cuenta anual 2017</a:t>
                      </a:r>
                    </a:p>
                    <a:p>
                      <a:pPr marL="0" marR="0" lvl="0" indent="0" algn="just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14.271 - cuenta mensual 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endParaRPr lang="es-CO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9084126"/>
                  </a:ext>
                </a:extLst>
              </a:tr>
              <a:tr h="271570">
                <a:tc>
                  <a:txBody>
                    <a:bodyPr/>
                    <a:lstStyle/>
                    <a:p>
                      <a:pPr algn="ctr"/>
                      <a:endParaRPr lang="es-CO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73942781"/>
                  </a:ext>
                </a:extLst>
              </a:tr>
              <a:tr h="1028702">
                <a:tc>
                  <a:txBody>
                    <a:bodyPr/>
                    <a:lstStyle/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4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16.492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4.944  - cuenta anual 2018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11.548 - cuenta </a:t>
                      </a:r>
                      <a:r>
                        <a:rPr kumimoji="0" lang="x-none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mensual</a:t>
                      </a:r>
                      <a:endParaRPr kumimoji="0" lang="es-CO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09348374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882ABA3-650D-4DBE-BEE8-22C0A19CA2A6}"/>
              </a:ext>
            </a:extLst>
          </p:cNvPr>
          <p:cNvSpPr txBox="1"/>
          <p:nvPr/>
        </p:nvSpPr>
        <p:spPr>
          <a:xfrm>
            <a:off x="245191" y="1115215"/>
            <a:ext cx="33147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SIVICOF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 DE RENDICIÓN DE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UENTAS - SUJETOS  DE CONTROL  Y VIGILANCIA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="" xmlns:a16="http://schemas.microsoft.com/office/drawing/2014/main" id="{1B902DC6-026E-41FC-83EC-A7C2EEA71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70475"/>
              </p:ext>
            </p:extLst>
          </p:nvPr>
        </p:nvGraphicFramePr>
        <p:xfrm>
          <a:off x="8860989" y="1757404"/>
          <a:ext cx="2713285" cy="3489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3285">
                  <a:extLst>
                    <a:ext uri="{9D8B030D-6E8A-4147-A177-3AD203B41FA5}">
                      <a16:colId xmlns="" xmlns:a16="http://schemas.microsoft.com/office/drawing/2014/main" val="1783652792"/>
                    </a:ext>
                  </a:extLst>
                </a:gridCol>
              </a:tblGrid>
              <a:tr h="897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000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ELECTRÓNICOS</a:t>
                      </a:r>
                    </a:p>
                    <a:p>
                      <a:pPr algn="r"/>
                      <a:endParaRPr lang="es-CO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16411365"/>
                  </a:ext>
                </a:extLst>
              </a:tr>
              <a:tr h="1169116">
                <a:tc>
                  <a:txBody>
                    <a:bodyPr/>
                    <a:lstStyle/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11.527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6.521 - cuenta anual 2017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4.979 -  cuenta mensual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27 -  ocasionales </a:t>
                      </a:r>
                      <a:endParaRPr kumimoji="0" lang="es-CO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916628736"/>
                  </a:ext>
                </a:extLst>
              </a:tr>
              <a:tr h="240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CO" sz="8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s-CO" sz="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799761034"/>
                  </a:ext>
                </a:extLst>
              </a:tr>
              <a:tr h="1150068">
                <a:tc>
                  <a:txBody>
                    <a:bodyPr/>
                    <a:lstStyle/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4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9.866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6.400 - cuenta anual 2018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3.449 - cuenta mensual</a:t>
                      </a:r>
                    </a:p>
                    <a:p>
                      <a:pPr marL="0" marR="0" lvl="0" indent="0" algn="ctr" defTabSz="28892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</a:tabLst>
                        <a:defRPr/>
                      </a:pPr>
                      <a:r>
                        <a:rPr kumimoji="0" lang="x-none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17 – </a:t>
                      </a:r>
                      <a:r>
                        <a:rPr kumimoji="0" lang="x-none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ocasionales</a:t>
                      </a:r>
                      <a:endParaRPr kumimoji="0" lang="es-CO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85154904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17991238-F742-4069-B697-566F83FF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3" y="2955287"/>
            <a:ext cx="3896935" cy="249298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C7200538-FD0C-4033-927A-7FD34AAF86D9}"/>
              </a:ext>
            </a:extLst>
          </p:cNvPr>
          <p:cNvSpPr/>
          <p:nvPr/>
        </p:nvSpPr>
        <p:spPr>
          <a:xfrm>
            <a:off x="3730951" y="1845857"/>
            <a:ext cx="1895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VIGENCIA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RECEPCIÓN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885DEE31-213C-425C-91A6-153A7B7D96B3}"/>
              </a:ext>
            </a:extLst>
          </p:cNvPr>
          <p:cNvSpPr/>
          <p:nvPr/>
        </p:nvSpPr>
        <p:spPr>
          <a:xfrm>
            <a:off x="4250222" y="2854672"/>
            <a:ext cx="1253992" cy="6663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A80A470B-9F15-4E11-96D3-5ADC18737271}"/>
              </a:ext>
            </a:extLst>
          </p:cNvPr>
          <p:cNvSpPr/>
          <p:nvPr/>
        </p:nvSpPr>
        <p:spPr>
          <a:xfrm>
            <a:off x="4250221" y="4291179"/>
            <a:ext cx="1247776" cy="9233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30 JUNIO</a:t>
            </a:r>
            <a:endParaRPr kumimoji="0" lang="es-CO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Flecha: a la derecha 9">
            <a:extLst>
              <a:ext uri="{FF2B5EF4-FFF2-40B4-BE49-F238E27FC236}">
                <a16:creationId xmlns="" xmlns:a16="http://schemas.microsoft.com/office/drawing/2014/main" id="{77B4FC43-120F-4560-8E58-BD0655E91A7C}"/>
              </a:ext>
            </a:extLst>
          </p:cNvPr>
          <p:cNvSpPr/>
          <p:nvPr/>
        </p:nvSpPr>
        <p:spPr>
          <a:xfrm>
            <a:off x="5403906" y="2985496"/>
            <a:ext cx="302477" cy="4191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echa: a la derecha 13">
            <a:extLst>
              <a:ext uri="{FF2B5EF4-FFF2-40B4-BE49-F238E27FC236}">
                <a16:creationId xmlns="" xmlns:a16="http://schemas.microsoft.com/office/drawing/2014/main" id="{64A8B0B7-ECBC-4811-A7DD-C748215A5814}"/>
              </a:ext>
            </a:extLst>
          </p:cNvPr>
          <p:cNvSpPr/>
          <p:nvPr/>
        </p:nvSpPr>
        <p:spPr>
          <a:xfrm>
            <a:off x="5383741" y="4565553"/>
            <a:ext cx="302477" cy="4191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3BCFA2F3-4533-48FD-9EC4-31CC69E68A22}"/>
              </a:ext>
            </a:extLst>
          </p:cNvPr>
          <p:cNvSpPr/>
          <p:nvPr/>
        </p:nvSpPr>
        <p:spPr>
          <a:xfrm>
            <a:off x="4250221" y="5553889"/>
            <a:ext cx="6679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1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Cuenta Ocasional - </a:t>
            </a:r>
            <a:r>
              <a:rPr lang="x-none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x-none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 </a:t>
            </a:r>
            <a:r>
              <a:rPr lang="x-none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culminar la gestión, información semestral, por cambio de estructura o situación organizacional de la entidad, fusiones o por reglamentación específica, entre otros.</a:t>
            </a:r>
            <a:endParaRPr lang="es-CO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3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6EE8072-A750-4EDF-AC51-4FE7FB226F4E}"/>
              </a:ext>
            </a:extLst>
          </p:cNvPr>
          <p:cNvSpPr txBox="1"/>
          <p:nvPr/>
        </p:nvSpPr>
        <p:spPr>
          <a:xfrm>
            <a:off x="3176493" y="2607889"/>
            <a:ext cx="6892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PRESENTADOS POR LOS SUJETOS DE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ENERO DE 2018 A JUNIO 30 DE 2019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C01B571C-0E4C-46EB-9D1D-1A960A16F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20593"/>
              </p:ext>
            </p:extLst>
          </p:nvPr>
        </p:nvGraphicFramePr>
        <p:xfrm>
          <a:off x="2580315" y="3149115"/>
          <a:ext cx="8084993" cy="28895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41743">
                  <a:extLst>
                    <a:ext uri="{9D8B030D-6E8A-4147-A177-3AD203B41FA5}">
                      <a16:colId xmlns="" xmlns:a16="http://schemas.microsoft.com/office/drawing/2014/main" val="2222923627"/>
                    </a:ext>
                  </a:extLst>
                </a:gridCol>
                <a:gridCol w="3143250">
                  <a:extLst>
                    <a:ext uri="{9D8B030D-6E8A-4147-A177-3AD203B41FA5}">
                      <a16:colId xmlns="" xmlns:a16="http://schemas.microsoft.com/office/drawing/2014/main" val="187830404"/>
                    </a:ext>
                  </a:extLst>
                </a:gridCol>
              </a:tblGrid>
              <a:tr h="45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HALLAZGOS / ACCIONES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CO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2548242"/>
                  </a:ext>
                </a:extLst>
              </a:tr>
              <a:tr h="640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HALLAZGOS REPORTADOS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4.676</a:t>
                      </a:r>
                      <a:endParaRPr lang="es-CO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848736015"/>
                  </a:ext>
                </a:extLst>
              </a:tr>
              <a:tr h="640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FORMULADAS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x-none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endParaRPr lang="es-CO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198346761"/>
                  </a:ext>
                </a:extLst>
              </a:tr>
              <a:tr h="640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A ACCIONES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</a:t>
                      </a:r>
                      <a:r>
                        <a:rPr lang="x-none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191110342"/>
                  </a:ext>
                </a:extLst>
              </a:tr>
              <a:tr h="5103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 HALLAZGOS DEL AUDITOR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x-none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s-CO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x-none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s-CO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82216660"/>
                  </a:ext>
                </a:extLst>
              </a:tr>
            </a:tbl>
          </a:graphicData>
        </a:graphic>
      </p:graphicFrame>
      <p:sp>
        <p:nvSpPr>
          <p:cNvPr id="6" name="Rectángulo redondeado 42">
            <a:extLst>
              <a:ext uri="{FF2B5EF4-FFF2-40B4-BE49-F238E27FC236}">
                <a16:creationId xmlns="" xmlns:a16="http://schemas.microsoft.com/office/drawing/2014/main" id="{1A4DF854-1FFD-4EF2-A167-31D537268220}"/>
              </a:ext>
            </a:extLst>
          </p:cNvPr>
          <p:cNvSpPr/>
          <p:nvPr/>
        </p:nvSpPr>
        <p:spPr>
          <a:xfrm rot="5400000" flipV="1">
            <a:off x="-593308" y="3569362"/>
            <a:ext cx="4623830" cy="125050"/>
          </a:xfrm>
          <a:prstGeom prst="round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C598CDC-1C16-4FEA-9C9C-7EEEA6CCFDD6}"/>
              </a:ext>
            </a:extLst>
          </p:cNvPr>
          <p:cNvSpPr txBox="1"/>
          <p:nvPr/>
        </p:nvSpPr>
        <p:spPr>
          <a:xfrm rot="16200000">
            <a:off x="-1283820" y="3137377"/>
            <a:ext cx="441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SIVICOF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SISTEMA DE RENDICIÓN DE</a:t>
            </a:r>
            <a:r>
              <a:rPr lang="x-none" sz="16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UENTAS</a:t>
            </a:r>
            <a:endParaRPr lang="x-non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SUJETOS  DE CONTROL  Y VIGILANCIA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00675DD-709E-4006-88EE-24CF5870F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20"/>
          <a:stretch/>
        </p:blipFill>
        <p:spPr>
          <a:xfrm>
            <a:off x="3757435" y="393213"/>
            <a:ext cx="5883150" cy="21197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96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6838512" y="860989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7059532" y="720633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ipse 18"/>
          <p:cNvSpPr/>
          <p:nvPr/>
        </p:nvSpPr>
        <p:spPr>
          <a:xfrm>
            <a:off x="7501571" y="720633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ipse 19"/>
          <p:cNvSpPr/>
          <p:nvPr/>
        </p:nvSpPr>
        <p:spPr>
          <a:xfrm>
            <a:off x="7722591" y="860989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ipse 20"/>
          <p:cNvSpPr/>
          <p:nvPr/>
        </p:nvSpPr>
        <p:spPr>
          <a:xfrm>
            <a:off x="7280551" y="876148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3177" y="460623"/>
            <a:ext cx="1036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TECNOLOGÍAS DE LA INFORMACIÓN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42238" y="3244334"/>
            <a:ext cx="570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Tecnologías de la Información </a:t>
            </a:r>
            <a:r>
              <a:rPr lang="es-ES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x-none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24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606208" y="4741565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ipse 14"/>
          <p:cNvSpPr/>
          <p:nvPr/>
        </p:nvSpPr>
        <p:spPr>
          <a:xfrm>
            <a:off x="5306479" y="4885851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ipse 15"/>
          <p:cNvSpPr/>
          <p:nvPr/>
        </p:nvSpPr>
        <p:spPr>
          <a:xfrm>
            <a:off x="4992440" y="4999821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ipse 21"/>
          <p:cNvSpPr/>
          <p:nvPr/>
        </p:nvSpPr>
        <p:spPr>
          <a:xfrm>
            <a:off x="7280551" y="1172581"/>
            <a:ext cx="159007" cy="15900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upo 24"/>
          <p:cNvGrpSpPr/>
          <p:nvPr/>
        </p:nvGrpSpPr>
        <p:grpSpPr>
          <a:xfrm>
            <a:off x="6729783" y="3670423"/>
            <a:ext cx="4085075" cy="1157060"/>
            <a:chOff x="3683433" y="3330162"/>
            <a:chExt cx="4085075" cy="11570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ectángulo redondeado 30"/>
            <p:cNvSpPr/>
            <p:nvPr/>
          </p:nvSpPr>
          <p:spPr>
            <a:xfrm>
              <a:off x="3683433" y="3330162"/>
              <a:ext cx="4085075" cy="115706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3739916" y="3386645"/>
              <a:ext cx="3972109" cy="10440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597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CO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PÁGINA ACTUALIZADA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LEY 1712 DE 2014 – TRANSPARENCIA Y ACCESO A LA INFORMACIÓN PÚBLICA</a:t>
              </a:r>
              <a:endParaRPr lang="es-CO" sz="1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Elipse 25"/>
          <p:cNvSpPr/>
          <p:nvPr/>
        </p:nvSpPr>
        <p:spPr>
          <a:xfrm>
            <a:off x="5472642" y="3242339"/>
            <a:ext cx="1590070" cy="158995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o 26"/>
          <p:cNvGrpSpPr/>
          <p:nvPr/>
        </p:nvGrpSpPr>
        <p:grpSpPr>
          <a:xfrm>
            <a:off x="7332132" y="2169064"/>
            <a:ext cx="3534027" cy="1247145"/>
            <a:chOff x="4285782" y="1828803"/>
            <a:chExt cx="3534027" cy="12471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Rectángulo redondeado 28"/>
            <p:cNvSpPr/>
            <p:nvPr/>
          </p:nvSpPr>
          <p:spPr>
            <a:xfrm>
              <a:off x="4390028" y="1828803"/>
              <a:ext cx="3429781" cy="12471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4285782" y="1889684"/>
              <a:ext cx="3251200" cy="112538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597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CO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MEDIO DE COMUNICACIÓN CON LA </a:t>
              </a:r>
              <a:r>
                <a:rPr lang="es-CO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CIUDADAN</a:t>
              </a:r>
              <a:r>
                <a:rPr lang="x-none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  <a:r>
                <a:rPr lang="es-CO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s-CO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>
          <a:xfrm>
            <a:off x="6485516" y="1431179"/>
            <a:ext cx="1590070" cy="158995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ángulo 2"/>
          <p:cNvSpPr/>
          <p:nvPr/>
        </p:nvSpPr>
        <p:spPr>
          <a:xfrm>
            <a:off x="162161" y="2321467"/>
            <a:ext cx="5094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/>
              <a:t>PÁGINA WEB DE LA CONTRALORÍA DE BOGOTÁ D.C.</a:t>
            </a:r>
            <a:endParaRPr lang="es-CO" sz="1100" b="1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1F9C4A5D-3485-4767-BAB5-56643847F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33" y="2718846"/>
            <a:ext cx="4035568" cy="26839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06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1966246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4575" algn="l"/>
              </a:tabLst>
            </a:pPr>
            <a:r>
              <a:rPr lang="es-ES_tradnl" sz="13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1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802" t="4780" r="11457" b="9838"/>
          <a:stretch/>
        </p:blipFill>
        <p:spPr>
          <a:xfrm>
            <a:off x="5480930" y="1244599"/>
            <a:ext cx="5212469" cy="4834467"/>
          </a:xfrm>
          <a:prstGeom prst="rect">
            <a:avLst/>
          </a:prstGeom>
        </p:spPr>
      </p:pic>
      <p:pic>
        <p:nvPicPr>
          <p:cNvPr id="9" name="Picture 2" descr="Resultado de imagen para imagenes planta de person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"/>
          <a:stretch/>
        </p:blipFill>
        <p:spPr bwMode="auto">
          <a:xfrm>
            <a:off x="0" y="2120257"/>
            <a:ext cx="5317067" cy="32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0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10607" y="1376828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EMPLEADOS POR PROCESO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7" name="Marcador de contenido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744" r="32974" b="13377"/>
          <a:stretch/>
        </p:blipFill>
        <p:spPr>
          <a:xfrm>
            <a:off x="880534" y="2319867"/>
            <a:ext cx="5046133" cy="337569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54800" y="2758702"/>
            <a:ext cx="398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las políticas de la entidad, es que al menos el </a:t>
            </a:r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es-C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personal debe trabajar en las áreas misionales</a:t>
            </a:r>
            <a:r>
              <a:rPr lang="x-non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2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2206" y="1292162"/>
            <a:ext cx="633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POR GRUPO DE EDAD Y POR GÉNERO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77266" y="4494371"/>
            <a:ext cx="2302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ermite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enfocar las políticas de talento humano en la Entidad.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2802" b="11438"/>
          <a:stretch/>
        </p:blipFill>
        <p:spPr>
          <a:xfrm>
            <a:off x="335551" y="1946518"/>
            <a:ext cx="3481681" cy="188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77" t="-4663" r="-577" b="12128"/>
          <a:stretch/>
        </p:blipFill>
        <p:spPr>
          <a:xfrm>
            <a:off x="389467" y="4089400"/>
            <a:ext cx="3457742" cy="184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t="3906" b="6058"/>
          <a:stretch/>
        </p:blipFill>
        <p:spPr>
          <a:xfrm>
            <a:off x="7267846" y="1879601"/>
            <a:ext cx="3439730" cy="187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b="5996"/>
          <a:stretch/>
        </p:blipFill>
        <p:spPr>
          <a:xfrm>
            <a:off x="7341258" y="4250267"/>
            <a:ext cx="3375366" cy="171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4292599" y="2182970"/>
            <a:ext cx="2599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distribución de la planta de </a:t>
            </a:r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género</a:t>
            </a:r>
            <a:r>
              <a:rPr lang="x-non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77267" y="3503768"/>
            <a:ext cx="2370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49,7% mujeres</a:t>
            </a:r>
            <a:endParaRPr lang="x-non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50,3% hombres</a:t>
            </a:r>
            <a:endParaRPr lang="x-non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3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97606" y="1148228"/>
            <a:ext cx="8084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ESPEC</a:t>
            </a:r>
            <a:r>
              <a:rPr lang="x-non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FICO DE FUNCIONES Y COMPETENCIAS LABORALES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2" y="2048934"/>
            <a:ext cx="4019188" cy="3803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ángulo 4"/>
          <p:cNvSpPr/>
          <p:nvPr/>
        </p:nvSpPr>
        <p:spPr>
          <a:xfrm>
            <a:off x="5647267" y="2254872"/>
            <a:ext cx="5190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del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O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Específico de Funciones y Competencias Laborales”</a:t>
            </a:r>
          </a:p>
          <a:p>
            <a:pPr algn="just"/>
            <a:endParaRPr lang="es-CO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Revisa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modificar las responsabilidades de cada empleo, los cuadros funcionales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los requisitos de estudio y experiencia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Incorporar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istema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estión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ocumental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estión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mbiental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89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65072" y="1148229"/>
            <a:ext cx="362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CONOCIMIENTO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44315" y="1645362"/>
            <a:ext cx="4486914" cy="2554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178" y="4408775"/>
            <a:ext cx="8435545" cy="1926652"/>
          </a:xfrm>
          <a:prstGeom prst="rect">
            <a:avLst/>
          </a:prstGeom>
          <a:solidFill>
            <a:srgbClr val="C00000"/>
          </a:solidFill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836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002" y="1419163"/>
            <a:ext cx="494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DESEMPEÑO </a:t>
            </a:r>
            <a:r>
              <a:rPr lang="x-non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ABORAL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33" y="2531532"/>
            <a:ext cx="2541182" cy="271821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87" y="1898596"/>
            <a:ext cx="5524500" cy="38195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7149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4000" y="481171"/>
            <a:ext cx="910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TALENTO HUMANO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x-none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8 - 2019</a:t>
            </a:r>
            <a:endParaRPr lang="es-ES" sz="3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6334" y="1580029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BOLETINES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71" y="1429833"/>
            <a:ext cx="4140875" cy="4225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ángulo 9"/>
          <p:cNvSpPr/>
          <p:nvPr/>
        </p:nvSpPr>
        <p:spPr>
          <a:xfrm>
            <a:off x="598455" y="2323070"/>
            <a:ext cx="5404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fin de generar </a:t>
            </a:r>
            <a:r>
              <a:rPr lang="es-C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conciencia </a:t>
            </a:r>
            <a:r>
              <a:rPr lang="es-C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prevenir acciones disciplinables para los empleados públicos de la Contraloría de Bogotá, D.C., la Oficina de Asuntos Disciplinarios </a:t>
            </a:r>
            <a:r>
              <a:rPr lang="es-C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emitido </a:t>
            </a:r>
            <a:r>
              <a:rPr lang="es-CO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(6) boletines</a:t>
            </a:r>
            <a:r>
              <a:rPr lang="es-C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materia </a:t>
            </a:r>
            <a:r>
              <a:rPr lang="es-C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</a:t>
            </a:r>
            <a:r>
              <a:rPr lang="es-CO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disciplinario.</a:t>
            </a:r>
            <a:endParaRPr lang="es-C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6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1366</Words>
  <Application>Microsoft Macintosh PowerPoint</Application>
  <PresentationFormat>Panorámica</PresentationFormat>
  <Paragraphs>229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 Narrow</vt:lpstr>
      <vt:lpstr>Calibri</vt:lpstr>
      <vt:lpstr>Calibri Light</vt:lpstr>
      <vt:lpstr>Times New Roman</vt:lpstr>
      <vt:lpstr>Wingdings 3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Usuario de Microsoft Office</cp:lastModifiedBy>
  <cp:revision>133</cp:revision>
  <cp:lastPrinted>2019-09-04T13:52:19Z</cp:lastPrinted>
  <dcterms:created xsi:type="dcterms:W3CDTF">2016-09-20T14:18:51Z</dcterms:created>
  <dcterms:modified xsi:type="dcterms:W3CDTF">2019-09-05T02:58:50Z</dcterms:modified>
</cp:coreProperties>
</file>